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5"/>
  </p:notesMasterIdLst>
  <p:sldIdLst>
    <p:sldId id="384" r:id="rId2"/>
    <p:sldId id="438" r:id="rId3"/>
    <p:sldId id="434" r:id="rId4"/>
    <p:sldId id="454" r:id="rId5"/>
    <p:sldId id="453" r:id="rId6"/>
    <p:sldId id="455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1" r:id="rId21"/>
    <p:sldId id="472" r:id="rId22"/>
    <p:sldId id="470" r:id="rId23"/>
    <p:sldId id="45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Viera, M.D." initials="AVM" lastIdx="6" clrIdx="0">
    <p:extLst>
      <p:ext uri="{19B8F6BF-5375-455C-9EA6-DF929625EA0E}">
        <p15:presenceInfo xmlns:p15="http://schemas.microsoft.com/office/powerpoint/2012/main" userId="S-1-5-21-2053149899-1891010372-398732264-7706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60"/>
  </p:normalViewPr>
  <p:slideViewPr>
    <p:cSldViewPr>
      <p:cViewPr varScale="1">
        <p:scale>
          <a:sx n="105" d="100"/>
          <a:sy n="105" d="100"/>
        </p:scale>
        <p:origin x="18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DD885-166E-49D0-B975-6BF70CDEE14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CD47D-A5D7-44D3-B77C-BC89E3820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3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E5315-05D3-43AE-ABF7-D9038B2A3A5F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C560-D6CE-4D55-9179-6D7AAF1A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2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E5315-05D3-43AE-ABF7-D9038B2A3A5F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C560-D6CE-4D55-9179-6D7AAF1A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2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E5315-05D3-43AE-ABF7-D9038B2A3A5F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C560-D6CE-4D55-9179-6D7AAF1A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E5315-05D3-43AE-ABF7-D9038B2A3A5F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C560-D6CE-4D55-9179-6D7AAF1A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E5315-05D3-43AE-ABF7-D9038B2A3A5F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C560-D6CE-4D55-9179-6D7AAF1A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E5315-05D3-43AE-ABF7-D9038B2A3A5F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C560-D6CE-4D55-9179-6D7AAF1A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3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2003323"/>
            <a:ext cx="7772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z="4400" dirty="0">
                <a:solidFill>
                  <a:schemeClr val="tx2"/>
                </a:solidFill>
              </a:rPr>
              <a:t>Understanding </a:t>
            </a:r>
          </a:p>
          <a:p>
            <a:r>
              <a:rPr lang="en-US" sz="4400" dirty="0">
                <a:solidFill>
                  <a:schemeClr val="tx2"/>
                </a:solidFill>
              </a:rPr>
              <a:t>Research Grants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19200" y="3585157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USAFP Workshop</a:t>
            </a:r>
            <a:endParaRPr lang="en-US" sz="2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3FB558-6547-84B6-3ADA-70CFF692CA29}"/>
              </a:ext>
            </a:extLst>
          </p:cNvPr>
          <p:cNvSpPr txBox="1"/>
          <p:nvPr/>
        </p:nvSpPr>
        <p:spPr>
          <a:xfrm>
            <a:off x="3505200" y="4419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Michael Arnold</a:t>
            </a:r>
          </a:p>
          <a:p>
            <a:pPr algn="ctr"/>
            <a:r>
              <a:rPr lang="en-US" dirty="0"/>
              <a:t>Anthony Viera</a:t>
            </a:r>
          </a:p>
        </p:txBody>
      </p:sp>
    </p:spTree>
    <p:extLst>
      <p:ext uri="{BB962C8B-B14F-4D97-AF65-F5344CB8AC3E}">
        <p14:creationId xmlns:p14="http://schemas.microsoft.com/office/powerpoint/2010/main" val="739944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1461-9E00-366B-B77F-FF8B1462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Anatomy of a Grant 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FB1F0-2D95-E79F-7D0F-7A408A9D5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Specific Aims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Preliminary Data</a:t>
            </a:r>
          </a:p>
          <a:p>
            <a:r>
              <a:rPr lang="en-US" dirty="0"/>
              <a:t>Methods/Approach (including Analysis)</a:t>
            </a:r>
          </a:p>
          <a:p>
            <a:r>
              <a:rPr lang="en-US" dirty="0"/>
              <a:t>Milestones/Timeline</a:t>
            </a:r>
          </a:p>
          <a:p>
            <a:r>
              <a:rPr lang="en-US" dirty="0"/>
              <a:t>Alternatives/Other Considerations</a:t>
            </a:r>
          </a:p>
          <a:p>
            <a:r>
              <a:rPr lang="en-US" dirty="0"/>
              <a:t>Budget</a:t>
            </a:r>
          </a:p>
          <a:p>
            <a:r>
              <a:rPr lang="en-US" dirty="0"/>
              <a:t>Human Subjects</a:t>
            </a:r>
          </a:p>
          <a:p>
            <a:r>
              <a:rPr lang="en-US" dirty="0"/>
              <a:t>Supporting Documents</a:t>
            </a:r>
          </a:p>
        </p:txBody>
      </p:sp>
    </p:spTree>
    <p:extLst>
      <p:ext uri="{BB962C8B-B14F-4D97-AF65-F5344CB8AC3E}">
        <p14:creationId xmlns:p14="http://schemas.microsoft.com/office/powerpoint/2010/main" val="61477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94F1-6610-E35E-3072-C20B98BF6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Specific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41516-C016-ACF7-28B5-26DF00204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Most important page of a grant proposal</a:t>
            </a:r>
          </a:p>
          <a:p>
            <a:r>
              <a:rPr lang="en-US" dirty="0"/>
              <a:t>Brief statement of problem </a:t>
            </a:r>
            <a:r>
              <a:rPr lang="en-US" dirty="0">
                <a:sym typeface="Wingdings" panose="05000000000000000000" pitchFamily="2" charset="2"/>
              </a:rPr>
              <a:t> “the hook”</a:t>
            </a:r>
          </a:p>
          <a:p>
            <a:r>
              <a:rPr lang="en-US" dirty="0">
                <a:sym typeface="Wingdings" panose="05000000000000000000" pitchFamily="2" charset="2"/>
              </a:rPr>
              <a:t>Clear explanation of the research gap</a:t>
            </a:r>
          </a:p>
          <a:p>
            <a:r>
              <a:rPr lang="en-US" dirty="0">
                <a:sym typeface="Wingdings" panose="05000000000000000000" pitchFamily="2" charset="2"/>
              </a:rPr>
              <a:t>Overview of your work to date and why your team is ready &amp; capable</a:t>
            </a:r>
          </a:p>
          <a:p>
            <a:r>
              <a:rPr lang="en-US" dirty="0">
                <a:sym typeface="Wingdings" panose="05000000000000000000" pitchFamily="2" charset="2"/>
              </a:rPr>
              <a:t>Two to three statements of what this research project will do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Often hypothesis driven but does not have to be</a:t>
            </a:r>
          </a:p>
          <a:p>
            <a:r>
              <a:rPr lang="en-US" dirty="0">
                <a:sym typeface="Wingdings" panose="05000000000000000000" pitchFamily="2" charset="2"/>
              </a:rPr>
              <a:t>Closing statement of impact on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669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5DAE-8644-C411-252F-4029FC40B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D8601-87CE-C39D-0498-0666F8BDE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Include a comprehensive but concise literature review</a:t>
            </a:r>
          </a:p>
          <a:p>
            <a:r>
              <a:rPr lang="en-US" dirty="0"/>
              <a:t>If you have conducted / published a systematic review, even better </a:t>
            </a:r>
          </a:p>
          <a:p>
            <a:r>
              <a:rPr lang="en-US" dirty="0"/>
              <a:t>Remember, there is a good chance that experts in the field (who have researched and written extensively) will be asked to be reviewers</a:t>
            </a:r>
          </a:p>
        </p:txBody>
      </p:sp>
    </p:spTree>
    <p:extLst>
      <p:ext uri="{BB962C8B-B14F-4D97-AF65-F5344CB8AC3E}">
        <p14:creationId xmlns:p14="http://schemas.microsoft.com/office/powerpoint/2010/main" val="330502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5B924-7CD7-2167-D8BA-9A731FD4E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Preliminary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BABCB-2951-3094-C854-39F3443DE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Ideally, these are studies you and your team have conducted that directly relate to the proposal</a:t>
            </a:r>
          </a:p>
          <a:p>
            <a:r>
              <a:rPr lang="en-US" dirty="0"/>
              <a:t>These data should support feasibility and lend some support to hypothesis (or the need for further research, e.g., to provide an answer)</a:t>
            </a:r>
          </a:p>
          <a:p>
            <a:r>
              <a:rPr lang="en-US" dirty="0"/>
              <a:t>Feasibility may be showing you have the skills or the capability/capacity (e.g., access to an eligible patient population)</a:t>
            </a:r>
          </a:p>
        </p:txBody>
      </p:sp>
    </p:spTree>
    <p:extLst>
      <p:ext uri="{BB962C8B-B14F-4D97-AF65-F5344CB8AC3E}">
        <p14:creationId xmlns:p14="http://schemas.microsoft.com/office/powerpoint/2010/main" val="1380717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1050-F32E-2812-BDE0-8CB2A0EF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11023-3171-7FAD-BE80-491594620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34200" cy="4525963"/>
          </a:xfrm>
        </p:spPr>
        <p:txBody>
          <a:bodyPr/>
          <a:lstStyle/>
          <a:p>
            <a:r>
              <a:rPr lang="en-US" dirty="0"/>
              <a:t>Sample size</a:t>
            </a:r>
          </a:p>
          <a:p>
            <a:r>
              <a:rPr lang="en-US" dirty="0"/>
              <a:t>Recruitment strategy</a:t>
            </a:r>
          </a:p>
          <a:p>
            <a:r>
              <a:rPr lang="en-US" dirty="0"/>
              <a:t>Informed consent process</a:t>
            </a:r>
          </a:p>
          <a:p>
            <a:r>
              <a:rPr lang="en-US" dirty="0"/>
              <a:t>Study visits if applicable</a:t>
            </a:r>
          </a:p>
          <a:p>
            <a:r>
              <a:rPr lang="en-US" dirty="0"/>
              <a:t>Measurements</a:t>
            </a:r>
          </a:p>
          <a:p>
            <a:r>
              <a:rPr lang="en-US" dirty="0"/>
              <a:t>Procedures</a:t>
            </a:r>
          </a:p>
          <a:p>
            <a:r>
              <a:rPr lang="en-US" dirty="0"/>
              <a:t>Data systems and storage</a:t>
            </a:r>
          </a:p>
          <a:p>
            <a:r>
              <a:rPr lang="en-US" dirty="0"/>
              <a:t>Analysis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468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6AB8-C221-5EB3-8E93-CBA370DE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Milestones/Timeline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3D2E7-051B-B0F2-BE68-0981D1EA0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a believable timeline of getting the project accomplished</a:t>
            </a:r>
          </a:p>
          <a:p>
            <a:r>
              <a:rPr lang="en-US" dirty="0"/>
              <a:t>A Gantt chart is commonly used</a:t>
            </a:r>
          </a:p>
          <a:p>
            <a:r>
              <a:rPr lang="en-US" dirty="0"/>
              <a:t>Remember time it takes (if needed) to hire personnel, obtain IRB approval, gain access to clinic sites,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8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A7636-E0D8-03B5-CFE0-F76C481C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Alternatives/Other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0D189-9494-B980-31D2-828393B9F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chance to talk about “what if” scenarios</a:t>
            </a:r>
          </a:p>
          <a:p>
            <a:r>
              <a:rPr lang="en-US" dirty="0"/>
              <a:t>Opportunity to say why you chose your way instead of an alternative (nip reviewer criticism in the bud)</a:t>
            </a:r>
          </a:p>
          <a:p>
            <a:r>
              <a:rPr lang="en-US" dirty="0"/>
              <a:t>Especially useful if recruitment might be challenging </a:t>
            </a:r>
          </a:p>
        </p:txBody>
      </p:sp>
    </p:spTree>
    <p:extLst>
      <p:ext uri="{BB962C8B-B14F-4D97-AF65-F5344CB8AC3E}">
        <p14:creationId xmlns:p14="http://schemas.microsoft.com/office/powerpoint/2010/main" val="2156746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C4652-FB91-9447-57E1-A197709F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Budget (and Justification)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E81EA-FD0E-8FBB-CEBD-282D023DC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Detailed spreadsheet / listing of all the expenses</a:t>
            </a:r>
          </a:p>
          <a:p>
            <a:r>
              <a:rPr lang="en-US" dirty="0"/>
              <a:t>Includes % effort for investigators</a:t>
            </a:r>
          </a:p>
          <a:p>
            <a:r>
              <a:rPr lang="en-US" dirty="0"/>
              <a:t>Personnel who need to be hired</a:t>
            </a:r>
          </a:p>
          <a:p>
            <a:r>
              <a:rPr lang="en-US" dirty="0"/>
              <a:t>Consultant fees if applicable</a:t>
            </a:r>
          </a:p>
          <a:p>
            <a:r>
              <a:rPr lang="en-US" dirty="0"/>
              <a:t>Incentive payments if applicable</a:t>
            </a:r>
          </a:p>
          <a:p>
            <a:r>
              <a:rPr lang="en-US" dirty="0"/>
              <a:t>Equipment, space, survey instruments, data costs, supplies...</a:t>
            </a:r>
          </a:p>
        </p:txBody>
      </p:sp>
    </p:spTree>
    <p:extLst>
      <p:ext uri="{BB962C8B-B14F-4D97-AF65-F5344CB8AC3E}">
        <p14:creationId xmlns:p14="http://schemas.microsoft.com/office/powerpoint/2010/main" val="273883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43B7-C8D1-A5C4-34AF-96591ED3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Human Subjects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01A3B-A14C-EBCF-352C-C3C654619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Detailed assessment of risks and ways risks are mitigated</a:t>
            </a:r>
          </a:p>
          <a:p>
            <a:r>
              <a:rPr lang="en-US" dirty="0"/>
              <a:t>Informed consent process</a:t>
            </a:r>
          </a:p>
          <a:p>
            <a:r>
              <a:rPr lang="en-US" dirty="0"/>
              <a:t>Appropriate balance (or justification why not) on ages, sex, race/ethnicity,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Data Safety &amp; Monitoring Board plan if applicable</a:t>
            </a:r>
          </a:p>
        </p:txBody>
      </p:sp>
    </p:spTree>
    <p:extLst>
      <p:ext uri="{BB962C8B-B14F-4D97-AF65-F5344CB8AC3E}">
        <p14:creationId xmlns:p14="http://schemas.microsoft.com/office/powerpoint/2010/main" val="2457502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A6CD8-11A9-A8A2-AB47-C6CD44E6B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Supporting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4C2CB-5198-74C7-8578-C11019374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Institutional letter of support </a:t>
            </a:r>
          </a:p>
          <a:p>
            <a:r>
              <a:rPr lang="en-US" dirty="0"/>
              <a:t>Chair letter of support </a:t>
            </a:r>
          </a:p>
          <a:p>
            <a:r>
              <a:rPr lang="en-US" dirty="0"/>
              <a:t>Letters from consultants if applicable</a:t>
            </a:r>
          </a:p>
          <a:p>
            <a:r>
              <a:rPr lang="en-US" dirty="0"/>
              <a:t>Sometimes in-press papers can be included</a:t>
            </a:r>
          </a:p>
        </p:txBody>
      </p:sp>
    </p:spTree>
    <p:extLst>
      <p:ext uri="{BB962C8B-B14F-4D97-AF65-F5344CB8AC3E}">
        <p14:creationId xmlns:p14="http://schemas.microsoft.com/office/powerpoint/2010/main" val="76187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52F-2B23-9CD3-870B-A9F745B4E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A6FA2-EA38-3D2A-D8F3-8BF0C538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44" y="1874837"/>
            <a:ext cx="8229600" cy="4525963"/>
          </a:xfrm>
        </p:spPr>
        <p:txBody>
          <a:bodyPr/>
          <a:lstStyle/>
          <a:p>
            <a:r>
              <a:rPr lang="en-US" dirty="0"/>
              <a:t>Purpose of grants</a:t>
            </a:r>
          </a:p>
          <a:p>
            <a:r>
              <a:rPr lang="en-US" dirty="0"/>
              <a:t>Funders/grantees</a:t>
            </a:r>
          </a:p>
          <a:p>
            <a:r>
              <a:rPr lang="en-US" dirty="0"/>
              <a:t>Anatomy of a grant proposal</a:t>
            </a:r>
          </a:p>
          <a:p>
            <a:r>
              <a:rPr lang="en-US" dirty="0"/>
              <a:t>Research team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57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61F4-A137-6BE9-9C21-039F52E3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Research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27CDA-3E96-3D07-0369-648D6D515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Principal Investigator</a:t>
            </a:r>
          </a:p>
          <a:p>
            <a:r>
              <a:rPr lang="en-US" dirty="0"/>
              <a:t>Co-investigators</a:t>
            </a:r>
          </a:p>
          <a:p>
            <a:r>
              <a:rPr lang="en-US" dirty="0"/>
              <a:t>Collaborators/consultants</a:t>
            </a:r>
          </a:p>
          <a:p>
            <a:r>
              <a:rPr lang="en-US" dirty="0"/>
              <a:t>Study coordinators</a:t>
            </a:r>
          </a:p>
          <a:p>
            <a:r>
              <a:rPr lang="en-US" dirty="0"/>
              <a:t>Biostatistician (usually a co-I)</a:t>
            </a:r>
          </a:p>
          <a:p>
            <a:r>
              <a:rPr lang="en-US" dirty="0"/>
              <a:t>Not on grant, but essential</a:t>
            </a:r>
          </a:p>
          <a:p>
            <a:pPr lvl="1"/>
            <a:r>
              <a:rPr lang="en-US" dirty="0"/>
              <a:t>Finance team / grants </a:t>
            </a:r>
            <a:r>
              <a:rPr lang="en-US" dirty="0" err="1"/>
              <a:t>adminstrators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85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7A101-C84D-3665-93B9-E0A0FB2B9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2E21B-1DCC-F5A3-FBBC-B339A05BD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Overlooking Guidelines</a:t>
            </a:r>
          </a:p>
          <a:p>
            <a:pPr lvl="1"/>
            <a:r>
              <a:rPr lang="en-US" dirty="0"/>
              <a:t>One of the most common mistakes &amp; can lead to disqualification</a:t>
            </a:r>
          </a:p>
          <a:p>
            <a:r>
              <a:rPr lang="en-US" sz="2800" dirty="0"/>
              <a:t>Poorly Organized Proposals</a:t>
            </a:r>
          </a:p>
          <a:p>
            <a:pPr lvl="1"/>
            <a:r>
              <a:rPr lang="en-US" dirty="0"/>
              <a:t>Submissions that lack structure and clarity can confuse reviewers</a:t>
            </a:r>
          </a:p>
          <a:p>
            <a:r>
              <a:rPr lang="en-US" sz="2800" dirty="0"/>
              <a:t>Neglecting Proofreading</a:t>
            </a:r>
          </a:p>
          <a:p>
            <a:pPr lvl="1"/>
            <a:r>
              <a:rPr lang="en-US" dirty="0"/>
              <a:t>Can result in errors that undermine the professionalism of your submission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29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56E60-2D70-6357-B18D-5ED507D4C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Tips When Starting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AE07A-2FCD-11D9-8FB4-9B2A7F73A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Start Small and Learn Gradually</a:t>
            </a:r>
          </a:p>
          <a:p>
            <a:pPr lvl="1"/>
            <a:r>
              <a:rPr lang="en-US" dirty="0"/>
              <a:t>Begin as a co-investigator</a:t>
            </a:r>
          </a:p>
          <a:p>
            <a:r>
              <a:rPr lang="en-US" dirty="0"/>
              <a:t>Find a Mentor</a:t>
            </a:r>
          </a:p>
          <a:p>
            <a:pPr lvl="1"/>
            <a:r>
              <a:rPr lang="en-US" dirty="0"/>
              <a:t>Seek guidance and support from experienced researchers</a:t>
            </a:r>
          </a:p>
          <a:p>
            <a:r>
              <a:rPr lang="en-US" dirty="0"/>
              <a:t>Understand Funding Priorities</a:t>
            </a:r>
          </a:p>
          <a:p>
            <a:r>
              <a:rPr lang="en-US" dirty="0"/>
              <a:t>Plan for Multiple Submissions</a:t>
            </a:r>
          </a:p>
          <a:p>
            <a:r>
              <a:rPr lang="en-US" dirty="0"/>
              <a:t>Address Delays Proactively</a:t>
            </a:r>
          </a:p>
          <a:p>
            <a:r>
              <a:rPr lang="en-US" dirty="0"/>
              <a:t>Leverage Team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43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B5EE-1B69-F1CE-9D87-C53C4E0FB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Small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0820-6E6C-3B8E-686A-EBDAF6302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organizations offer</a:t>
            </a:r>
          </a:p>
          <a:p>
            <a:r>
              <a:rPr lang="en-US" dirty="0"/>
              <a:t>Internal process</a:t>
            </a:r>
          </a:p>
          <a:p>
            <a:r>
              <a:rPr lang="en-US" dirty="0"/>
              <a:t>Useful for gathering preliminary data, or can fund entirety of a small project</a:t>
            </a:r>
          </a:p>
          <a:p>
            <a:r>
              <a:rPr lang="en-US" dirty="0"/>
              <a:t>USAFP has a grants program!</a:t>
            </a:r>
          </a:p>
          <a:p>
            <a:pPr lvl="1"/>
            <a:r>
              <a:rPr lang="en-US" dirty="0"/>
              <a:t>Grants range from $1500 to $5000</a:t>
            </a:r>
          </a:p>
          <a:p>
            <a:pPr lvl="1"/>
            <a:r>
              <a:rPr lang="en-US" dirty="0"/>
              <a:t>Duration of 1 to 3 years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50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31A1F-B918-7C7D-093B-1D5FF51EC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Definition &amp;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36136-707A-7FEC-C165-B2E4E12EA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51382-431D-743B-E080-C9EF53E02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600199"/>
            <a:ext cx="79248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What is a grant?</a:t>
            </a:r>
          </a:p>
          <a:p>
            <a:r>
              <a:rPr lang="en-US" dirty="0"/>
              <a:t>Generic term for money awarded for specific purpose(s)</a:t>
            </a:r>
          </a:p>
          <a:p>
            <a:r>
              <a:rPr lang="en-US" dirty="0"/>
              <a:t>Usually competitive to get</a:t>
            </a:r>
          </a:p>
          <a:p>
            <a:pPr marL="0" indent="0">
              <a:buNone/>
            </a:pPr>
            <a:r>
              <a:rPr lang="en-US" dirty="0"/>
              <a:t>Grants in Academic Research</a:t>
            </a:r>
          </a:p>
          <a:p>
            <a:r>
              <a:rPr lang="en-US" dirty="0"/>
              <a:t>Attached to projects and scholarly questions</a:t>
            </a:r>
          </a:p>
          <a:p>
            <a:r>
              <a:rPr lang="en-US" dirty="0"/>
              <a:t>Align with priorities of granting agencies</a:t>
            </a:r>
          </a:p>
          <a:p>
            <a:pPr marL="0" indent="0">
              <a:buNone/>
            </a:pPr>
            <a:r>
              <a:rPr lang="en-US" dirty="0"/>
              <a:t>Why do projects need grant (funding)?</a:t>
            </a:r>
          </a:p>
          <a:p>
            <a:r>
              <a:rPr lang="en-US" dirty="0"/>
              <a:t>Expensive and require personnel</a:t>
            </a:r>
          </a:p>
        </p:txBody>
      </p:sp>
    </p:spTree>
    <p:extLst>
      <p:ext uri="{BB962C8B-B14F-4D97-AF65-F5344CB8AC3E}">
        <p14:creationId xmlns:p14="http://schemas.microsoft.com/office/powerpoint/2010/main" val="213322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B98C-E348-6572-E432-C963F5E1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Granting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34EBF-2A6C-D05C-AE87-31B6C5C4A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Autofit/>
          </a:bodyPr>
          <a:lstStyle/>
          <a:p>
            <a:r>
              <a:rPr lang="en-US" sz="2600" dirty="0"/>
              <a:t>Grants are held by an Organization/Institution</a:t>
            </a:r>
          </a:p>
          <a:p>
            <a:r>
              <a:rPr lang="en-US" sz="2600" dirty="0"/>
              <a:t>University-Affiliated Programs</a:t>
            </a:r>
          </a:p>
          <a:p>
            <a:pPr lvl="1"/>
            <a:r>
              <a:rPr lang="en-US" sz="2600" dirty="0"/>
              <a:t>University often hosts the grant</a:t>
            </a:r>
          </a:p>
          <a:p>
            <a:r>
              <a:rPr lang="en-US" sz="2600" dirty="0"/>
              <a:t>Military Personnel Grants</a:t>
            </a:r>
          </a:p>
          <a:p>
            <a:pPr lvl="1"/>
            <a:r>
              <a:rPr lang="en-US" sz="2600" dirty="0"/>
              <a:t>Held by civilian partners due to federal funding issues</a:t>
            </a:r>
          </a:p>
          <a:p>
            <a:pPr lvl="1"/>
            <a:r>
              <a:rPr lang="en-US" sz="2600" dirty="0"/>
              <a:t>Henry Jackson Foundation, Geneva Foundation, and USUHS</a:t>
            </a:r>
          </a:p>
          <a:p>
            <a:r>
              <a:rPr lang="en-US" sz="2600" dirty="0"/>
              <a:t>Indirect costs are part of the total package </a:t>
            </a:r>
            <a:r>
              <a:rPr lang="en-US" sz="2600" dirty="0">
                <a:sym typeface="Wingdings" panose="05000000000000000000" pitchFamily="2" charset="2"/>
              </a:rPr>
              <a:t> contributes to covering infrastructure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13174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5A9D-1BDB-EC61-0352-1983C72AA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Military Family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4A044-D476-CCDC-498A-0341E256B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Graduate Medical Education programs in military family medicine rarely focus on novel research</a:t>
            </a:r>
          </a:p>
          <a:p>
            <a:pPr lvl="1"/>
            <a:r>
              <a:rPr lang="en-US" sz="2200" dirty="0"/>
              <a:t>Only a few individuals engage in such research</a:t>
            </a:r>
          </a:p>
          <a:p>
            <a:endParaRPr lang="en-US" sz="2600" dirty="0"/>
          </a:p>
          <a:p>
            <a:r>
              <a:rPr lang="en-US" sz="2600" dirty="0"/>
              <a:t>What are some barriers to research in military family medicine?</a:t>
            </a:r>
          </a:p>
        </p:txBody>
      </p:sp>
    </p:spTree>
    <p:extLst>
      <p:ext uri="{BB962C8B-B14F-4D97-AF65-F5344CB8AC3E}">
        <p14:creationId xmlns:p14="http://schemas.microsoft.com/office/powerpoint/2010/main" val="205613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316D6-E47A-C297-9142-D3A6572D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Funding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BC10E-33B1-B034-5CD1-3DDC2ECA3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Institutes of Health</a:t>
            </a:r>
          </a:p>
          <a:p>
            <a:pPr lvl="1"/>
            <a:r>
              <a:rPr lang="en-US" dirty="0"/>
              <a:t>National Heart, Lung &amp; Blood</a:t>
            </a:r>
          </a:p>
          <a:p>
            <a:pPr lvl="1"/>
            <a:r>
              <a:rPr lang="en-US" dirty="0"/>
              <a:t>National Cancer Institute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Foundations</a:t>
            </a:r>
          </a:p>
          <a:p>
            <a:pPr lvl="1"/>
            <a:r>
              <a:rPr lang="en-US" dirty="0"/>
              <a:t>Robert Wood Johnson</a:t>
            </a:r>
          </a:p>
          <a:p>
            <a:pPr lvl="1"/>
            <a:r>
              <a:rPr lang="en-US" dirty="0"/>
              <a:t>American Heart Association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7B14-A27B-A2BD-ACAC-D8C36DED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Grant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CA9C7-87F4-02B1-AA9F-D6A701106A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Pre-Award</a:t>
            </a:r>
          </a:p>
          <a:p>
            <a:r>
              <a:rPr lang="en-US" dirty="0"/>
              <a:t>Award Phase </a:t>
            </a:r>
          </a:p>
          <a:p>
            <a:r>
              <a:rPr lang="en-US" dirty="0"/>
              <a:t>Post-Award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E4859-D3F9-0C65-8760-C89DFC4D4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0" y="1600200"/>
            <a:ext cx="4876800" cy="4525963"/>
          </a:xfrm>
        </p:spPr>
        <p:txBody>
          <a:bodyPr>
            <a:normAutofit/>
          </a:bodyPr>
          <a:lstStyle/>
          <a:p>
            <a:r>
              <a:rPr lang="en-US" dirty="0"/>
              <a:t>Meet application requirements</a:t>
            </a:r>
          </a:p>
          <a:p>
            <a:r>
              <a:rPr lang="en-US" dirty="0"/>
              <a:t>Obtain needed approvals</a:t>
            </a:r>
          </a:p>
          <a:p>
            <a:r>
              <a:rPr lang="en-US" dirty="0"/>
              <a:t>Build team</a:t>
            </a:r>
          </a:p>
          <a:p>
            <a:r>
              <a:rPr lang="en-US" dirty="0"/>
              <a:t>Plan/prepare budget</a:t>
            </a:r>
          </a:p>
          <a:p>
            <a:r>
              <a:rPr lang="en-US" dirty="0"/>
              <a:t>Letters of support</a:t>
            </a:r>
          </a:p>
          <a:p>
            <a:r>
              <a:rPr lang="en-US" dirty="0"/>
              <a:t>Write, write, and re-write the grant proposal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CDE1BF55-3ED7-47E3-8AAC-C3F97ADBA4C1}"/>
              </a:ext>
            </a:extLst>
          </p:cNvPr>
          <p:cNvSpPr/>
          <p:nvPr/>
        </p:nvSpPr>
        <p:spPr>
          <a:xfrm>
            <a:off x="2971800" y="18288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47DC0-946C-15FF-1A2F-09595DBE4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06C5D-5AAB-989A-FE8F-19E7C0B88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Grant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A7254-62FA-86AF-880F-31C6A7A598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Pre-Award</a:t>
            </a:r>
          </a:p>
          <a:p>
            <a:r>
              <a:rPr lang="en-US" dirty="0"/>
              <a:t>Award Phase </a:t>
            </a:r>
          </a:p>
          <a:p>
            <a:r>
              <a:rPr lang="en-US" dirty="0"/>
              <a:t>Post-Award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788AB-4CFD-F5DB-0DFA-19BB98292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94355" y="1600200"/>
            <a:ext cx="4876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(well, your institution actually) got the grant!</a:t>
            </a:r>
          </a:p>
          <a:p>
            <a:r>
              <a:rPr lang="en-US" dirty="0"/>
              <a:t>Personnel hiring</a:t>
            </a:r>
          </a:p>
          <a:p>
            <a:r>
              <a:rPr lang="en-US" dirty="0"/>
              <a:t>Project execution</a:t>
            </a:r>
          </a:p>
          <a:p>
            <a:r>
              <a:rPr lang="en-US" dirty="0"/>
              <a:t>IRB submission/approval if needed</a:t>
            </a:r>
          </a:p>
          <a:p>
            <a:r>
              <a:rPr lang="en-US" dirty="0"/>
              <a:t>Data collection, DSMB if needed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88FF6F6-3188-454F-51EC-B2271C42C984}"/>
              </a:ext>
            </a:extLst>
          </p:cNvPr>
          <p:cNvSpPr/>
          <p:nvPr/>
        </p:nvSpPr>
        <p:spPr>
          <a:xfrm>
            <a:off x="3276600" y="23622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88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69A9C-D17F-4FD7-896C-A6325688E9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68568-FD40-5600-D0EB-A511A9872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Grant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10966-E8E1-A53F-6DAC-80D9A6F0916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Pre-Award</a:t>
            </a:r>
          </a:p>
          <a:p>
            <a:r>
              <a:rPr lang="en-US" dirty="0"/>
              <a:t>Award Phase </a:t>
            </a:r>
          </a:p>
          <a:p>
            <a:r>
              <a:rPr lang="en-US" dirty="0"/>
              <a:t>Post-Award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95EAA-C8C4-5B4C-1734-8462C816F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94355" y="1600200"/>
            <a:ext cx="4876800" cy="4525963"/>
          </a:xfrm>
        </p:spPr>
        <p:txBody>
          <a:bodyPr>
            <a:normAutofit/>
          </a:bodyPr>
          <a:lstStyle/>
          <a:p>
            <a:r>
              <a:rPr lang="en-US" dirty="0"/>
              <a:t>Complete project</a:t>
            </a:r>
          </a:p>
          <a:p>
            <a:r>
              <a:rPr lang="en-US" dirty="0"/>
              <a:t>Reporting requirements</a:t>
            </a:r>
          </a:p>
          <a:p>
            <a:r>
              <a:rPr lang="en-US" dirty="0"/>
              <a:t>Project / budget closeouts</a:t>
            </a:r>
          </a:p>
          <a:p>
            <a:r>
              <a:rPr lang="en-US" dirty="0"/>
              <a:t>Do you need a no-cost extension?</a:t>
            </a:r>
          </a:p>
          <a:p>
            <a:r>
              <a:rPr lang="en-US" dirty="0"/>
              <a:t>Presentations &amp; manuscripts, giving credit to grant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8BD426F6-A2C3-7394-088F-0DEA686AD9A4}"/>
              </a:ext>
            </a:extLst>
          </p:cNvPr>
          <p:cNvSpPr/>
          <p:nvPr/>
        </p:nvSpPr>
        <p:spPr>
          <a:xfrm>
            <a:off x="3048000" y="2667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31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theme/theme1.xml><?xml version="1.0" encoding="utf-8"?>
<a:theme xmlns:a="http://schemas.openxmlformats.org/drawingml/2006/main" name="1_SOM PowerPoint Template-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FM PowerPoint Template_Standard.potx" id="{1D53EE35-139C-45CE-8EA9-7AE16E404C9F}" vid="{969EAA10-1DBF-42CA-91A6-D6E76DE1FC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cool things nov2017</Template>
  <TotalTime>16446</TotalTime>
  <Words>844</Words>
  <Application>Microsoft Office PowerPoint</Application>
  <PresentationFormat>On-screen Show (4:3)</PresentationFormat>
  <Paragraphs>160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Verdana</vt:lpstr>
      <vt:lpstr>Wingdings</vt:lpstr>
      <vt:lpstr>1_SOM PowerPoint Template-2015</vt:lpstr>
      <vt:lpstr>PowerPoint Presentation</vt:lpstr>
      <vt:lpstr>Outline</vt:lpstr>
      <vt:lpstr>Definition &amp; Purpose</vt:lpstr>
      <vt:lpstr>Granting Organizations</vt:lpstr>
      <vt:lpstr>Military Family Medicine</vt:lpstr>
      <vt:lpstr>Funding Sources</vt:lpstr>
      <vt:lpstr>The Grant Life Cycle</vt:lpstr>
      <vt:lpstr>The Grant Life Cycle</vt:lpstr>
      <vt:lpstr>The Grant Life Cycle</vt:lpstr>
      <vt:lpstr>Anatomy of a Grant Proposal </vt:lpstr>
      <vt:lpstr>Specific Aims</vt:lpstr>
      <vt:lpstr>Background</vt:lpstr>
      <vt:lpstr>Preliminary Data</vt:lpstr>
      <vt:lpstr>Methods/Approach</vt:lpstr>
      <vt:lpstr>Milestones/Timeline</vt:lpstr>
      <vt:lpstr>Alternatives/Other Considerations</vt:lpstr>
      <vt:lpstr>Budget (and Justification)</vt:lpstr>
      <vt:lpstr>Human Subjects</vt:lpstr>
      <vt:lpstr>Supporting Documents</vt:lpstr>
      <vt:lpstr>Research Team</vt:lpstr>
      <vt:lpstr>Pitfalls</vt:lpstr>
      <vt:lpstr>Tips When Starting Out</vt:lpstr>
      <vt:lpstr>Small Grants</vt:lpstr>
    </vt:vector>
  </TitlesOfParts>
  <Company>Duke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Martin</dc:creator>
  <cp:lastModifiedBy>Arnold, Michael J CAPT USN NAVMED OTC NUMI CT (USA)</cp:lastModifiedBy>
  <cp:revision>1026</cp:revision>
  <dcterms:created xsi:type="dcterms:W3CDTF">2017-11-14T16:51:55Z</dcterms:created>
  <dcterms:modified xsi:type="dcterms:W3CDTF">2025-03-17T22:33:51Z</dcterms:modified>
</cp:coreProperties>
</file>